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33"/>
  </p:notesMasterIdLst>
  <p:sldIdLst>
    <p:sldId id="256" r:id="rId2"/>
    <p:sldId id="345" r:id="rId3"/>
    <p:sldId id="340" r:id="rId4"/>
    <p:sldId id="355" r:id="rId5"/>
    <p:sldId id="343" r:id="rId6"/>
    <p:sldId id="341" r:id="rId7"/>
    <p:sldId id="346" r:id="rId8"/>
    <p:sldId id="347" r:id="rId9"/>
    <p:sldId id="344" r:id="rId10"/>
    <p:sldId id="360" r:id="rId11"/>
    <p:sldId id="354" r:id="rId12"/>
    <p:sldId id="369" r:id="rId13"/>
    <p:sldId id="370" r:id="rId14"/>
    <p:sldId id="371" r:id="rId15"/>
    <p:sldId id="372" r:id="rId16"/>
    <p:sldId id="362" r:id="rId17"/>
    <p:sldId id="356" r:id="rId18"/>
    <p:sldId id="348" r:id="rId19"/>
    <p:sldId id="359" r:id="rId20"/>
    <p:sldId id="358" r:id="rId21"/>
    <p:sldId id="350" r:id="rId22"/>
    <p:sldId id="351" r:id="rId23"/>
    <p:sldId id="349" r:id="rId24"/>
    <p:sldId id="339" r:id="rId25"/>
    <p:sldId id="352" r:id="rId26"/>
    <p:sldId id="363" r:id="rId27"/>
    <p:sldId id="364" r:id="rId28"/>
    <p:sldId id="366" r:id="rId29"/>
    <p:sldId id="365" r:id="rId30"/>
    <p:sldId id="361" r:id="rId31"/>
    <p:sldId id="288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17" autoAdjust="0"/>
    <p:restoredTop sz="88054" autoAdjust="0"/>
  </p:normalViewPr>
  <p:slideViewPr>
    <p:cSldViewPr snapToGrid="0">
      <p:cViewPr>
        <p:scale>
          <a:sx n="50" d="100"/>
          <a:sy n="50" d="100"/>
        </p:scale>
        <p:origin x="566" y="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432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 Data Preprocessing-2.ipynb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9040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 Data Preprocessing-2.ipynb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9749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 Data Preprocessing-2.ipynb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283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576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사용한 데이터 분포 시각화</a:t>
            </a:r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r>
              <a:rPr lang="en-US" altLang="ko-KR" dirty="0" smtClean="0"/>
              <a:t>https://datascienceschool.net/01%20python/05.04%20%EC%8B%9C%EB%B3%B8%EC%9D%84%20%EC%82%AC%EC%9A%A9%ED%95%9C%20%EB%8D%B0%EC%9D%B4%ED%84%B0%20%EB%B6%84%ED%8F%AC%20%EC%8B%9C%EA%B0%81%ED%99%94.html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948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617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295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9099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65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132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 smtClean="0"/>
              <a:t>적용과 기대효과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dirty="0" smtClean="0"/>
              <a:t>Ref.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674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193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319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856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203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266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56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860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07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718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748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2759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641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사용한 데이터 분포 시각화</a:t>
            </a:r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r>
              <a:rPr lang="en-US" altLang="ko-KR" dirty="0" smtClean="0"/>
              <a:t>https://datascienceschool.net/01%20python/05.04%20%EC%8B%9C%EB%B3%B8%EC%9D%84%20%EC%82%AC%EC%9A%A9%ED%95%9C%20%EB%8D%B0%EC%9D%B4%ED%84%B0%20%EB%B6%84%ED%8F%AC%20%EC%8B%9C%EA%B0%81%ED%99%94.html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204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49344" y="1053415"/>
            <a:ext cx="880415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44516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 데이터를 활용한 모기 발생 </a:t>
            </a:r>
            <a:r>
              <a:rPr lang="ko-KR" altLang="en-US" dirty="0" smtClean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예보</a:t>
            </a:r>
            <a:endParaRPr dirty="0">
              <a:solidFill>
                <a:srgbClr val="4A8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3406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Synergy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r>
              <a:rPr 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2021-07-20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김형림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고아름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남예은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선정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연구모형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550112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CRSIP-DM?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536" y="967905"/>
            <a:ext cx="6064763" cy="3411429"/>
          </a:xfrm>
          <a:prstGeom prst="rect">
            <a:avLst/>
          </a:prstGeom>
        </p:spPr>
      </p:pic>
      <p:sp>
        <p:nvSpPr>
          <p:cNvPr id="9" name="Google Shape;616;p60"/>
          <p:cNvSpPr txBox="1"/>
          <p:nvPr/>
        </p:nvSpPr>
        <p:spPr>
          <a:xfrm>
            <a:off x="1287448" y="170119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평균기온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0" name="Google Shape;616;p60"/>
          <p:cNvSpPr txBox="1"/>
          <p:nvPr/>
        </p:nvSpPr>
        <p:spPr>
          <a:xfrm>
            <a:off x="2601497" y="170119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일강수량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1" name="Google Shape;616;p60"/>
          <p:cNvSpPr txBox="1"/>
          <p:nvPr/>
        </p:nvSpPr>
        <p:spPr>
          <a:xfrm>
            <a:off x="3915546" y="170119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누적강수일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2" name="Google Shape;616;p60"/>
          <p:cNvSpPr txBox="1"/>
          <p:nvPr/>
        </p:nvSpPr>
        <p:spPr>
          <a:xfrm>
            <a:off x="5229595" y="170119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</a:t>
            </a:r>
            <a:r>
              <a:rPr lang="ko-KR" altLang="en-US" sz="11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풍속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3" name="Google Shape;616;p60"/>
          <p:cNvSpPr txBox="1"/>
          <p:nvPr/>
        </p:nvSpPr>
        <p:spPr>
          <a:xfrm>
            <a:off x="1287448" y="2149620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상대습도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4" name="Google Shape;616;p60"/>
          <p:cNvSpPr txBox="1"/>
          <p:nvPr/>
        </p:nvSpPr>
        <p:spPr>
          <a:xfrm>
            <a:off x="2601497" y="2149620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증기압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5" name="Google Shape;616;p60"/>
          <p:cNvSpPr txBox="1"/>
          <p:nvPr/>
        </p:nvSpPr>
        <p:spPr>
          <a:xfrm>
            <a:off x="3915546" y="2149620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일조시간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6" name="Google Shape;616;p60"/>
          <p:cNvSpPr txBox="1"/>
          <p:nvPr/>
        </p:nvSpPr>
        <p:spPr>
          <a:xfrm>
            <a:off x="5229595" y="2149620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일사량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80619" y="1562582"/>
            <a:ext cx="5474826" cy="972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6780733" y="1864699"/>
            <a:ext cx="410936" cy="33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Google Shape;616;p60"/>
          <p:cNvSpPr txBox="1"/>
          <p:nvPr/>
        </p:nvSpPr>
        <p:spPr>
          <a:xfrm>
            <a:off x="7316957" y="1562581"/>
            <a:ext cx="1641848" cy="3212325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8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목표 변수</a:t>
            </a:r>
            <a:endParaRPr lang="en-US" altLang="ko-KR" sz="1800" b="1" dirty="0" smtClean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lvl="0" algn="ctr"/>
            <a:endParaRPr lang="en-US" altLang="ko-KR" sz="1800" b="1" dirty="0" smtClean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lvl="0" algn="ctr"/>
            <a:r>
              <a:rPr lang="en-US" sz="18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&lt;</a:t>
            </a:r>
            <a:r>
              <a:rPr lang="ko-KR" altLang="en-US" sz="1800" b="1" dirty="0" err="1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모기개체수</a:t>
            </a:r>
            <a:r>
              <a:rPr lang="en-US" altLang="ko-KR" sz="18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&gt;</a:t>
            </a:r>
            <a:endParaRPr sz="18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77537" y="1664265"/>
            <a:ext cx="772822" cy="736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현재</a:t>
            </a: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Google Shape;616;p60"/>
          <p:cNvSpPr txBox="1"/>
          <p:nvPr/>
        </p:nvSpPr>
        <p:spPr>
          <a:xfrm>
            <a:off x="1287448" y="2812229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평균기온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2" name="Google Shape;616;p60"/>
          <p:cNvSpPr txBox="1"/>
          <p:nvPr/>
        </p:nvSpPr>
        <p:spPr>
          <a:xfrm>
            <a:off x="2601497" y="2812229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일강수량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3" name="Google Shape;616;p60"/>
          <p:cNvSpPr txBox="1"/>
          <p:nvPr/>
        </p:nvSpPr>
        <p:spPr>
          <a:xfrm>
            <a:off x="3915546" y="2812229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누적강수일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4" name="Google Shape;616;p60"/>
          <p:cNvSpPr txBox="1"/>
          <p:nvPr/>
        </p:nvSpPr>
        <p:spPr>
          <a:xfrm>
            <a:off x="5229595" y="2812229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</a:t>
            </a:r>
            <a:r>
              <a:rPr lang="ko-KR" altLang="en-US" sz="11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풍속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5" name="Google Shape;616;p60"/>
          <p:cNvSpPr txBox="1"/>
          <p:nvPr/>
        </p:nvSpPr>
        <p:spPr>
          <a:xfrm>
            <a:off x="1287448" y="3260658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상대습도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6" name="Google Shape;616;p60"/>
          <p:cNvSpPr txBox="1"/>
          <p:nvPr/>
        </p:nvSpPr>
        <p:spPr>
          <a:xfrm>
            <a:off x="2601497" y="3260658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증기압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7" name="Google Shape;616;p60"/>
          <p:cNvSpPr txBox="1"/>
          <p:nvPr/>
        </p:nvSpPr>
        <p:spPr>
          <a:xfrm>
            <a:off x="3915546" y="3260658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일조시간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8" name="Google Shape;616;p60"/>
          <p:cNvSpPr txBox="1"/>
          <p:nvPr/>
        </p:nvSpPr>
        <p:spPr>
          <a:xfrm>
            <a:off x="5229595" y="3260658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일사량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180619" y="2673620"/>
            <a:ext cx="5474826" cy="972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7537" y="2775303"/>
            <a:ext cx="772822" cy="736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r>
              <a:rPr lang="ko-KR" altLang="en-US" sz="1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일전</a:t>
            </a:r>
            <a:endParaRPr lang="ko-KR" altLang="en-US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Google Shape;616;p60"/>
          <p:cNvSpPr txBox="1"/>
          <p:nvPr/>
        </p:nvSpPr>
        <p:spPr>
          <a:xfrm>
            <a:off x="1284962" y="3941242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평균기온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2" name="Google Shape;616;p60"/>
          <p:cNvSpPr txBox="1"/>
          <p:nvPr/>
        </p:nvSpPr>
        <p:spPr>
          <a:xfrm>
            <a:off x="2599011" y="3941242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일강수량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3" name="Google Shape;616;p60"/>
          <p:cNvSpPr txBox="1"/>
          <p:nvPr/>
        </p:nvSpPr>
        <p:spPr>
          <a:xfrm>
            <a:off x="3913060" y="3941242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누적강수일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4" name="Google Shape;616;p60"/>
          <p:cNvSpPr txBox="1"/>
          <p:nvPr/>
        </p:nvSpPr>
        <p:spPr>
          <a:xfrm>
            <a:off x="5227109" y="3941242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</a:t>
            </a:r>
            <a:r>
              <a:rPr lang="ko-KR" altLang="en-US" sz="1100" b="1" dirty="0" smtClean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풍속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5" name="Google Shape;616;p60"/>
          <p:cNvSpPr txBox="1"/>
          <p:nvPr/>
        </p:nvSpPr>
        <p:spPr>
          <a:xfrm>
            <a:off x="1284962" y="438967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상대습도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6" name="Google Shape;616;p60"/>
          <p:cNvSpPr txBox="1"/>
          <p:nvPr/>
        </p:nvSpPr>
        <p:spPr>
          <a:xfrm>
            <a:off x="2599011" y="438967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평균 증기압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7" name="Google Shape;616;p60"/>
          <p:cNvSpPr txBox="1"/>
          <p:nvPr/>
        </p:nvSpPr>
        <p:spPr>
          <a:xfrm>
            <a:off x="3913060" y="438967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일조시간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9" name="Google Shape;616;p60"/>
          <p:cNvSpPr txBox="1"/>
          <p:nvPr/>
        </p:nvSpPr>
        <p:spPr>
          <a:xfrm>
            <a:off x="5227109" y="4389671"/>
            <a:ext cx="1188761" cy="2916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ko-KR" altLang="en-US" sz="11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합계 일사량</a:t>
            </a:r>
            <a:endParaRPr sz="11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178133" y="3802633"/>
            <a:ext cx="5474826" cy="972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75051" y="3904316"/>
            <a:ext cx="772822" cy="736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14</a:t>
            </a:r>
            <a:r>
              <a:rPr lang="ko-KR" altLang="en-US" sz="1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일전</a:t>
            </a: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오른쪽 화살표 41"/>
          <p:cNvSpPr/>
          <p:nvPr/>
        </p:nvSpPr>
        <p:spPr>
          <a:xfrm>
            <a:off x="6780733" y="2975737"/>
            <a:ext cx="410936" cy="33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오른쪽 화살표 42"/>
          <p:cNvSpPr/>
          <p:nvPr/>
        </p:nvSpPr>
        <p:spPr>
          <a:xfrm>
            <a:off x="6780733" y="4104750"/>
            <a:ext cx="410936" cy="33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64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Heatmap</a:t>
            </a:r>
            <a:endParaRPr lang="en-US" altLang="ko-KR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Boxplot</a:t>
            </a:r>
          </a:p>
          <a:p>
            <a:r>
              <a:rPr lang="en-US" altLang="ko-KR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Oultier</a:t>
            </a:r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처리</a:t>
            </a:r>
            <a:endParaRPr lang="en-US" altLang="ko-KR" sz="1800" b="1" dirty="0" smtClean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MinMaxScaler</a:t>
            </a:r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</a:p>
          <a:p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Standardization </a:t>
            </a:r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</a:t>
            </a:r>
            <a:endParaRPr lang="en-US" altLang="ko-KR" sz="1800" b="1" dirty="0" smtClean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6692"/>
            <a:ext cx="6650135" cy="37430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505" y="3756289"/>
            <a:ext cx="6650135" cy="37430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288" y="272063"/>
            <a:ext cx="4416267" cy="34255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r="1741"/>
          <a:stretch/>
        </p:blipFill>
        <p:spPr>
          <a:xfrm>
            <a:off x="0" y="3938463"/>
            <a:ext cx="8971243" cy="10790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963" y="5017546"/>
            <a:ext cx="6520280" cy="36706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70071" y="41021"/>
            <a:ext cx="2829320" cy="37152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70071" y="3938463"/>
            <a:ext cx="5921253" cy="99068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970071" y="4929149"/>
            <a:ext cx="5353797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3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42201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Heatmap</a:t>
            </a:r>
            <a:endParaRPr lang="en-US" altLang="ko-KR" b="1" dirty="0" smtClean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'temp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', '</a:t>
            </a:r>
            <a:r>
              <a:rPr lang="en-US" altLang="ko-KR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l_temp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', '</a:t>
            </a:r>
            <a:r>
              <a:rPr lang="en-US" altLang="ko-KR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h_temp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', 'dew</a:t>
            </a:r>
            <a:r>
              <a:rPr lang="en-US" altLang="ko-KR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', 'steam_pressure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','</a:t>
            </a:r>
            <a:r>
              <a:rPr lang="en-US" altLang="ko-KR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ground_surface_temp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</a:t>
            </a:r>
            <a:r>
              <a:rPr lang="ko-KR" altLang="en-US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높은 양의 상관관계가 있는 것을 </a:t>
            </a:r>
            <a:r>
              <a:rPr lang="ko-KR" altLang="en-US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나타냄</a:t>
            </a:r>
            <a:endParaRPr lang="en-US" altLang="ko-KR" b="1" dirty="0" smtClean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84227" y="1613675"/>
            <a:ext cx="4242415" cy="3524028"/>
            <a:chOff x="4241076" y="495908"/>
            <a:chExt cx="4738040" cy="464759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796" y="495908"/>
              <a:ext cx="4692320" cy="298837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1076" y="3480260"/>
              <a:ext cx="4692320" cy="166324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149345" y="1703616"/>
            <a:ext cx="4377499" cy="3439884"/>
            <a:chOff x="149345" y="1894350"/>
            <a:chExt cx="3988887" cy="317843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b="2176"/>
            <a:stretch/>
          </p:blipFill>
          <p:spPr>
            <a:xfrm>
              <a:off x="149345" y="1894350"/>
              <a:ext cx="3988887" cy="3178434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1109272" y="2076138"/>
              <a:ext cx="194872" cy="4796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09272" y="3000575"/>
              <a:ext cx="194872" cy="1548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109272" y="3317575"/>
              <a:ext cx="194872" cy="1548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09272" y="3790605"/>
              <a:ext cx="194872" cy="1548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725164" y="624641"/>
            <a:ext cx="35926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Pairplot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– </a:t>
            </a:r>
            <a:r>
              <a:rPr lang="ko-KR" altLang="en-US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높은 양의 상관관계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r>
              <a:rPr lang="ko-KR" altLang="en-US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확인</a:t>
            </a:r>
            <a:endParaRPr lang="en-US" altLang="ko-KR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334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4220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VIF – </a:t>
            </a:r>
            <a:r>
              <a:rPr lang="ko-KR" altLang="en-US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r>
              <a:rPr lang="ko-KR" altLang="en-US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확인 및 </a:t>
            </a:r>
            <a:r>
              <a:rPr lang="en-US" altLang="ko-KR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drop</a:t>
            </a:r>
            <a:r>
              <a:rPr lang="ko-KR" altLang="en-US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통한 </a:t>
            </a:r>
            <a:r>
              <a:rPr lang="ko-KR" altLang="en-US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r>
              <a:rPr lang="ko-KR" altLang="en-US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해결</a:t>
            </a:r>
            <a:endParaRPr lang="en-US" altLang="ko-KR" b="1" dirty="0" smtClean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07" y="1138957"/>
            <a:ext cx="3549443" cy="24283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07" y="3650643"/>
            <a:ext cx="3504693" cy="1493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r="35981"/>
          <a:stretch/>
        </p:blipFill>
        <p:spPr>
          <a:xfrm>
            <a:off x="4141713" y="1128364"/>
            <a:ext cx="3143507" cy="243892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r="36453"/>
          <a:stretch/>
        </p:blipFill>
        <p:spPr>
          <a:xfrm>
            <a:off x="4173702" y="3728308"/>
            <a:ext cx="3134003" cy="12275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49311" y="2518348"/>
            <a:ext cx="307299" cy="89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69626" y="4304737"/>
            <a:ext cx="344774" cy="838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551482" y="4447119"/>
            <a:ext cx="2098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VIF</a:t>
            </a:r>
            <a:r>
              <a:rPr lang="ko-KR" altLang="en-US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</a:t>
            </a:r>
            <a:r>
              <a:rPr lang="en-US" altLang="ko-KR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r>
              <a:rPr lang="ko-KR" altLang="en-US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 넘으면 </a:t>
            </a:r>
            <a:r>
              <a:rPr lang="ko-KR" altLang="en-US" sz="10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r>
              <a:rPr lang="ko-KR" altLang="en-US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있다고 판단하며 </a:t>
            </a:r>
            <a:r>
              <a:rPr lang="en-US" altLang="ko-KR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넘으면 주의할 필요가 있는 것으로 </a:t>
            </a:r>
            <a:r>
              <a:rPr lang="ko-KR" altLang="en-US" sz="10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봄</a:t>
            </a:r>
            <a:endParaRPr lang="en-US" altLang="ko-KR" sz="10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2" name="직선 화살표 연결선 21"/>
          <p:cNvCxnSpPr>
            <a:stCxn id="20" idx="3"/>
            <a:endCxn id="18" idx="1"/>
          </p:cNvCxnSpPr>
          <p:nvPr/>
        </p:nvCxnSpPr>
        <p:spPr>
          <a:xfrm flipV="1">
            <a:off x="914400" y="4724118"/>
            <a:ext cx="637082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18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4220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Boxplot, Violin Plot – </a:t>
            </a:r>
            <a:r>
              <a:rPr lang="ko-KR" altLang="en-US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모기개체수</a:t>
            </a:r>
            <a:r>
              <a:rPr lang="ko-KR" altLang="en-US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Outlier </a:t>
            </a:r>
            <a:r>
              <a:rPr lang="ko-KR" altLang="en-US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</a:t>
            </a:r>
            <a:endParaRPr lang="en-US" altLang="ko-KR" b="1" dirty="0" smtClean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4" y="1390192"/>
            <a:ext cx="2726031" cy="17332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29" y="3123460"/>
            <a:ext cx="2628382" cy="179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24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4220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전처리후</a:t>
            </a:r>
            <a:r>
              <a:rPr lang="ko-KR" altLang="en-US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Heatmap</a:t>
            </a:r>
            <a:r>
              <a:rPr lang="en-US" altLang="ko-KR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</a:t>
            </a:r>
            <a:r>
              <a:rPr lang="en-US" altLang="ko-KR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air plot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9" y="1232268"/>
            <a:ext cx="4501368" cy="33190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5486"/>
          <a:stretch/>
        </p:blipFill>
        <p:spPr>
          <a:xfrm>
            <a:off x="4526844" y="1328460"/>
            <a:ext cx="4447823" cy="14480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149" y="2721353"/>
            <a:ext cx="4458322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4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6692"/>
            <a:ext cx="6650135" cy="37430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595414"/>
            <a:ext cx="6650135" cy="37430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705" y="7279894"/>
            <a:ext cx="6520280" cy="36706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9345" y="659568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  <a:p>
            <a:r>
              <a:rPr lang="ko-KR" altLang="en-US" dirty="0"/>
              <a:t>1. 누적 강수일 </a:t>
            </a:r>
            <a:r>
              <a:rPr lang="ko-KR" altLang="en-US" dirty="0" err="1"/>
              <a:t>column</a:t>
            </a:r>
            <a:r>
              <a:rPr lang="ko-KR" altLang="en-US" dirty="0"/>
              <a:t> 추가 → </a:t>
            </a:r>
            <a:r>
              <a:rPr lang="ko-KR" altLang="en-US" dirty="0" err="1"/>
              <a:t>cum_rain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2. </a:t>
            </a:r>
            <a:r>
              <a:rPr lang="ko-KR" altLang="en-US" dirty="0" err="1"/>
              <a:t>결측치</a:t>
            </a:r>
            <a:r>
              <a:rPr lang="ko-KR" altLang="en-US" dirty="0"/>
              <a:t> 제거</a:t>
            </a:r>
          </a:p>
          <a:p>
            <a:r>
              <a:rPr lang="ko-KR" altLang="en-US" dirty="0"/>
              <a:t>분석 시 사용하지 않는 최고기온(</a:t>
            </a:r>
            <a:r>
              <a:rPr lang="ko-KR" altLang="en-US" dirty="0" err="1"/>
              <a:t>h_temp</a:t>
            </a:r>
            <a:r>
              <a:rPr lang="ko-KR" altLang="en-US" dirty="0"/>
              <a:t>)을 제외하고,</a:t>
            </a:r>
          </a:p>
          <a:p>
            <a:r>
              <a:rPr lang="ko-KR" altLang="en-US" dirty="0" err="1"/>
              <a:t>wind</a:t>
            </a:r>
            <a:r>
              <a:rPr lang="ko-KR" altLang="en-US" dirty="0"/>
              <a:t>, </a:t>
            </a:r>
            <a:r>
              <a:rPr lang="ko-KR" altLang="en-US" dirty="0" err="1"/>
              <a:t>sunshine</a:t>
            </a:r>
            <a:r>
              <a:rPr lang="ko-KR" altLang="en-US" dirty="0"/>
              <a:t>, </a:t>
            </a:r>
            <a:r>
              <a:rPr lang="ko-KR" altLang="en-US" dirty="0" err="1"/>
              <a:t>sunshine_time은</a:t>
            </a:r>
            <a:r>
              <a:rPr lang="ko-KR" altLang="en-US" dirty="0"/>
              <a:t> 앞뒤 3일의 평균값으로 대체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3. 현재, 7일 전, 14일 전 데이터 구축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4. 7일 전 데이터에서 누적 강수량 </a:t>
            </a:r>
            <a:r>
              <a:rPr lang="ko-KR" altLang="en-US" dirty="0" err="1"/>
              <a:t>column</a:t>
            </a:r>
            <a:r>
              <a:rPr lang="ko-KR" altLang="en-US" dirty="0"/>
              <a:t> 추가 → </a:t>
            </a:r>
            <a:r>
              <a:rPr lang="ko-KR" altLang="en-US" dirty="0" err="1"/>
              <a:t>accum_rain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5. 당일을 포함하여 7일 전까지의 값을 평균 낸 데이터 구축</a:t>
            </a:r>
          </a:p>
        </p:txBody>
      </p:sp>
    </p:spTree>
    <p:extLst>
      <p:ext uri="{BB962C8B-B14F-4D97-AF65-F5344CB8AC3E}">
        <p14:creationId xmlns:p14="http://schemas.microsoft.com/office/powerpoint/2010/main" val="1568674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Feature Importance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45" y="1601600"/>
            <a:ext cx="4247308" cy="27067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676" y="1519782"/>
            <a:ext cx="4437474" cy="28703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152" y="2954979"/>
            <a:ext cx="6743824" cy="379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09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분석방법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24" y="1028900"/>
            <a:ext cx="6968820" cy="39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05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분석방법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1231210"/>
            <a:ext cx="6653579" cy="374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9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880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" y="1231210"/>
            <a:ext cx="6570345" cy="36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57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 결과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19" y="905828"/>
            <a:ext cx="6981825" cy="39296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772" y="905828"/>
            <a:ext cx="6971230" cy="39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17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230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" y="784915"/>
            <a:ext cx="7743825" cy="43585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678" y="784915"/>
            <a:ext cx="6603023" cy="371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99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49345" y="718135"/>
            <a:ext cx="8758435" cy="3883845"/>
          </a:xfrm>
        </p:spPr>
        <p:txBody>
          <a:bodyPr/>
          <a:lstStyle/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외 기후변화에 따라 증가할 매개체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감영병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쯔쯔가무시증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렙토스피라증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 같은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예방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연구로서도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확대 가능</a:t>
            </a:r>
            <a:endParaRPr lang="en-US" altLang="ko-KR" sz="1100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85800" lvl="1" indent="-22860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기온변화에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따른 매개체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감염병들에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대한 발생을 예측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 연구결과에서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우리나라의 온도가 섭씨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1℃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상승할 경우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쯔쯔가무시증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렙토스피라증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말라리아순으로 이들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감염병들의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평균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발생이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4.27%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 할 것으로 예측되었다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(Shin et al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.,2009).</a:t>
            </a:r>
          </a:p>
          <a:p>
            <a:pPr marL="685800" lvl="1" indent="-22860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매개체 분포 확대와 밀도 증가는 기온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강우량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습도와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같은 기후요소에 밀접한 영향을 받는다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즉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기후변화로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인한 생태계 교란은 매개체 분포 대와 밀도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증가에 영향을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주기 때문에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쯔쯔가무시증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렙토스피라증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말라리아와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같은 곤충 및 설치류 매개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감염병의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질병발생 양상이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변할 수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있다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(Ref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환경부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(2020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한국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기후변화 평가보고서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진드기 매개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감염병인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쯔쯔가무시증의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연평균 환자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발생수는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기온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최고기온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최저기온과 상관성을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나타내었고 늦봄과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여름의 기온과 밀접한 관련성이 있으며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계절성이 뚜렷하다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강공언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2016)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7800" b="75532"/>
          <a:stretch/>
        </p:blipFill>
        <p:spPr>
          <a:xfrm>
            <a:off x="741401" y="3453111"/>
            <a:ext cx="4130040" cy="16118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4073" b="40096"/>
          <a:stretch/>
        </p:blipFill>
        <p:spPr>
          <a:xfrm>
            <a:off x="5349196" y="3189826"/>
            <a:ext cx="3558584" cy="187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07" y="944816"/>
            <a:ext cx="6919938" cy="38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07" y="944816"/>
            <a:ext cx="6919938" cy="38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9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07" y="944816"/>
            <a:ext cx="6919938" cy="38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개발후기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781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개발후기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개발후기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514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기후변화와 모기매체질병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149346" y="718135"/>
            <a:ext cx="5244458" cy="4328427"/>
          </a:xfrm>
        </p:spPr>
        <p:txBody>
          <a:bodyPr/>
          <a:lstStyle/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모기는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일평균기온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혹은 최고기온이 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1℃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상승함에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따라 일주일 후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성체 개체수가 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27%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증가할 가능성이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있으며 상대습도와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강수량은 양의 상관성을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보인다</a:t>
            </a:r>
            <a:endParaRPr lang="en-US" altLang="ko-KR" sz="1100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따라서 기후변화로 기온 상승 시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매개모기의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밀도 증가가 예상되며 이로 인해서 환자수가 다시 증가할 가능성이 있다</a:t>
            </a:r>
            <a:r>
              <a:rPr lang="en-US" altLang="ko-KR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144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altLang="ko-KR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Ref. 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질병관리본부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2017) 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주요환경변화에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따른 미래 </a:t>
            </a:r>
            <a:r>
              <a:rPr lang="ko-KR" altLang="en-US" sz="900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감염병의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900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발생양상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질병관리본부 </a:t>
            </a:r>
            <a:r>
              <a:rPr lang="ko-KR" altLang="en-US" sz="9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미래감염병대비과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주간 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건강과 질병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10(38),</a:t>
            </a:r>
            <a:r>
              <a:rPr lang="en-US" altLang="ko-KR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1024-1028</a:t>
            </a:r>
          </a:p>
          <a:p>
            <a:pPr marL="144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 lang="en-US" altLang="ko-KR" sz="1100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모기가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매개하는 질환 중 기후 변화에 의해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우리나라에서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환자 발생이 증가가 가능한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감염병들은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삼일열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말라리아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일본뇌염이 있으며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해외에서 유입이 되어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국내 기후변화에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의해 국내에서 새롭게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발생하리라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예상되는 </a:t>
            </a:r>
            <a:r>
              <a:rPr lang="ko-KR" altLang="en-US" sz="1100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감염병들은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지카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뎅기열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황열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웨스트나일열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치쿤구니야열</a:t>
            </a:r>
            <a:r>
              <a:rPr lang="en-US" altLang="ko-KR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100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열대열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말라리아 등이 있다</a:t>
            </a:r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altLang="ko-KR" sz="1100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80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Ref.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환경부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(2020)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한국 기후변화 </a:t>
            </a:r>
            <a:r>
              <a:rPr lang="ko-KR" altLang="en-US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평가보고서</a:t>
            </a:r>
            <a:endParaRPr lang="en-US" altLang="ko-KR" sz="900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80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 lang="en-US" altLang="ko-KR" sz="10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말라리아 환자가 밀집되어 있는 서울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경기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인천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강원에서 기온이 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1℃ </a:t>
            </a: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상승하면 발생 위험이 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10.8%, 12.7%, 14.2%, 20.8% </a:t>
            </a:r>
            <a:r>
              <a:rPr lang="ko-KR" altLang="en-US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증가하였다</a:t>
            </a:r>
            <a:r>
              <a:rPr lang="en-US" altLang="ko-KR" sz="1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180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altLang="ko-KR" sz="9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Ref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9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채수미</a:t>
            </a:r>
            <a:r>
              <a:rPr lang="en-US" altLang="ko-KR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(2014) 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기온과 </a:t>
            </a:r>
            <a:r>
              <a:rPr lang="ko-KR" altLang="en-US" sz="9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지역특성이</a:t>
            </a:r>
            <a:r>
              <a:rPr lang="ko-KR" altLang="en-US" sz="9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말라리아 발생에 미치는 영향</a:t>
            </a:r>
            <a:endParaRPr lang="en-US" altLang="ko-KR" sz="9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8000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 lang="en-US" altLang="ko-KR" sz="10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917" y="3248869"/>
            <a:ext cx="2731625" cy="16017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3804" y="4800341"/>
            <a:ext cx="3750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Fig. </a:t>
            </a:r>
            <a:r>
              <a:rPr lang="ko-KR" altLang="en-US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최근 </a:t>
            </a:r>
            <a:r>
              <a:rPr lang="en-US" altLang="ko-KR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년간 말라리아 일본뇌염 </a:t>
            </a:r>
            <a:r>
              <a:rPr lang="ko-KR" altLang="en-US" sz="1000" b="1" dirty="0" err="1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발생현황</a:t>
            </a:r>
            <a:r>
              <a:rPr lang="ko-KR" altLang="en-US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</a:t>
            </a:r>
            <a:r>
              <a:rPr lang="en-US" altLang="ko-KR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매개 </a:t>
            </a:r>
            <a:r>
              <a:rPr lang="ko-KR" altLang="en-US" sz="1000" b="1" dirty="0" err="1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감염병</a:t>
            </a:r>
            <a:endParaRPr lang="ko-KR" altLang="en-US" sz="1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448" r="4574"/>
          <a:stretch/>
        </p:blipFill>
        <p:spPr>
          <a:xfrm>
            <a:off x="5478857" y="697322"/>
            <a:ext cx="3576600" cy="20343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8857" y="2790192"/>
            <a:ext cx="3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Fig. </a:t>
            </a:r>
            <a:r>
              <a:rPr lang="ko-KR" altLang="en-US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평년</a:t>
            </a:r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(2015~2019), 2018</a:t>
            </a:r>
            <a:r>
              <a:rPr lang="ko-KR" altLang="en-US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</a:t>
            </a:r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2019</a:t>
            </a:r>
            <a:r>
              <a:rPr lang="ko-KR" altLang="en-US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및 </a:t>
            </a:r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2020</a:t>
            </a:r>
            <a:r>
              <a:rPr lang="ko-KR" altLang="en-US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년의 </a:t>
            </a:r>
            <a:r>
              <a:rPr lang="ko-KR" altLang="en-US" sz="10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매개모기</a:t>
            </a:r>
            <a:r>
              <a:rPr lang="ko-KR" altLang="en-US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발생과 강수 현황</a:t>
            </a:r>
            <a:r>
              <a:rPr lang="en-US" altLang="ko-KR" sz="1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1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1141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참고문헌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04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Thanks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9" name="Google Shape;649;p62"/>
          <p:cNvSpPr txBox="1"/>
          <p:nvPr/>
        </p:nvSpPr>
        <p:spPr>
          <a:xfrm>
            <a:off x="713225" y="1630928"/>
            <a:ext cx="38412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Do you have any question?</a:t>
            </a:r>
            <a:endParaRPr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0707" t="11653" r="12727" b="11406"/>
          <a:stretch/>
        </p:blipFill>
        <p:spPr>
          <a:xfrm>
            <a:off x="713225" y="2305896"/>
            <a:ext cx="2596535" cy="2609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7264" y="2803791"/>
            <a:ext cx="2390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STOP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Mosquito!!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시각화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??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</a:t>
            </a:r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25" y="1447800"/>
            <a:ext cx="4667297" cy="32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80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발생요인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모기채집방법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모기예보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332" y="970969"/>
            <a:ext cx="5198333" cy="38987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989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목표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가설설정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</a:t>
            </a:r>
            <a:r>
              <a:rPr lang="en-US" altLang="ko-KR" b="1" baseline="-25000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</a:t>
            </a:r>
            <a:r>
              <a:rPr lang="ko-KR" altLang="en-US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</a:t>
            </a:r>
            <a:r>
              <a:rPr lang="en-US" altLang="ko-KR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성장 기간을 반영한 기후 데이터가 모기 </a:t>
            </a:r>
            <a:r>
              <a:rPr lang="ko-KR" altLang="en-US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개체수</a:t>
            </a:r>
            <a:r>
              <a:rPr lang="ko-KR" altLang="en-US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증가량과</a:t>
            </a:r>
            <a:r>
              <a:rPr lang="ko-KR" altLang="en-US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상관관계가 </a:t>
            </a:r>
            <a:r>
              <a:rPr lang="ko-KR" altLang="en-US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있다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</a:t>
            </a:r>
            <a:r>
              <a:rPr lang="en-US" altLang="ko-KR" b="1" baseline="-25000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</a:t>
            </a:r>
            <a:r>
              <a:rPr lang="en-US" altLang="ko-KR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 </a:t>
            </a:r>
            <a:r>
              <a:rPr lang="ko-KR" altLang="en-US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없다</a:t>
            </a:r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79" y="1129018"/>
            <a:ext cx="7298544" cy="41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3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구성원 및 역할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9" name="Picture 4" descr="깃허브(GitHub)의 공식 마스코트 옥토캣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1" r="23008"/>
          <a:stretch/>
        </p:blipFill>
        <p:spPr bwMode="auto">
          <a:xfrm>
            <a:off x="6400800" y="1239448"/>
            <a:ext cx="2617501" cy="24209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561;p56"/>
          <p:cNvSpPr txBox="1">
            <a:spLocks/>
          </p:cNvSpPr>
          <p:nvPr/>
        </p:nvSpPr>
        <p:spPr>
          <a:xfrm>
            <a:off x="6641550" y="3639682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ko-KR" altLang="en-US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마스코트 </a:t>
            </a:r>
            <a:r>
              <a:rPr lang="en-US" altLang="ko-KR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sz="180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옥토캣</a:t>
            </a:r>
            <a:endParaRPr lang="en-US" sz="18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42" name="Google Shape;562;p56"/>
          <p:cNvSpPr txBox="1">
            <a:spLocks/>
          </p:cNvSpPr>
          <p:nvPr/>
        </p:nvSpPr>
        <p:spPr>
          <a:xfrm>
            <a:off x="6400800" y="4166464"/>
            <a:ext cx="2743200" cy="977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ko-KR" altLang="en-US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깃허브</a:t>
            </a: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마스코트 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</a:t>
            </a:r>
            <a:r>
              <a:rPr lang="ko-KR" altLang="en-US" sz="12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옥토캣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', 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고양이인 줄 알았는데 문어였다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?!</a:t>
            </a:r>
          </a:p>
          <a:p>
            <a:pPr algn="ctr">
              <a:buClr>
                <a:schemeClr val="dk1"/>
              </a:buClr>
              <a:buSzPts val="1100"/>
            </a:pPr>
            <a:endParaRPr lang="en-US" altLang="ko-KR"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다양한 사람들이 모여 시너지를 내는 팀</a:t>
            </a:r>
            <a:r>
              <a:rPr lang="en-US" altLang="ko-KR" sz="1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!</a:t>
            </a:r>
            <a:endParaRPr lang="en-US"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43" name="Google Shape;561;p56"/>
          <p:cNvSpPr txBox="1">
            <a:spLocks/>
          </p:cNvSpPr>
          <p:nvPr/>
        </p:nvSpPr>
        <p:spPr>
          <a:xfrm>
            <a:off x="4720215" y="1460257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2800"/>
            </a:pPr>
            <a:endParaRPr lang="en-US" sz="2800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-3289177" y="1320544"/>
            <a:ext cx="3191899" cy="3323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김형림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 </a:t>
            </a: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영화나 콘텐츠 산업을 분석해보고 싶습니다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!</a:t>
            </a: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고아름</a:t>
            </a: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에너지에 관심이 있습니다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</a:t>
            </a: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남예은 </a:t>
            </a: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데이터와 친해지고 싶은 남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예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입니다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</a:t>
            </a:r>
          </a:p>
          <a:p>
            <a:pPr algn="ctr">
              <a:buClr>
                <a:schemeClr val="dk1"/>
              </a:buClr>
              <a:buSzPts val="2800"/>
            </a:pP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박지인 </a:t>
            </a:r>
            <a:endParaRPr lang="en-US" altLang="ko-KR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</a:endParaRPr>
          </a:p>
          <a:p>
            <a:pPr algn="ctr">
              <a:buClr>
                <a:schemeClr val="dk1"/>
              </a:buClr>
              <a:buSzPts val="2800"/>
            </a:pP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경제 금융에 관심이 있습니다</a:t>
            </a:r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5339" y="990935"/>
            <a:ext cx="7076889" cy="398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98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20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수집원</a:t>
            </a:r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800" b="1" dirty="0" err="1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데이터출처</a:t>
            </a:r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정의 </a:t>
            </a:r>
            <a:endParaRPr lang="en-US" altLang="ko-KR" sz="1800" b="1" dirty="0" smtClean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타겟</a:t>
            </a:r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대상</a:t>
            </a:r>
            <a:r>
              <a:rPr lang="en-US" altLang="ko-KR" sz="1800" b="1" dirty="0" smtClean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525" y="412129"/>
            <a:ext cx="7856964" cy="44195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45" y="2155598"/>
            <a:ext cx="5684520" cy="319951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550112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CRSIP-DM?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569632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사용자 지정 1">
      <a:majorFont>
        <a:latin typeface="12롯데마트드림Bold"/>
        <a:ea typeface="12롯데마트드림Bold"/>
        <a:cs typeface=""/>
      </a:majorFont>
      <a:minorFont>
        <a:latin typeface="12롯데마트드림Bold"/>
        <a:ea typeface="12롯데마트드림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2123</TotalTime>
  <Words>789</Words>
  <Application>Microsoft Office PowerPoint</Application>
  <PresentationFormat>화면 슬라이드 쇼(16:9)</PresentationFormat>
  <Paragraphs>179</Paragraphs>
  <Slides>31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12롯데마트드림Bold</vt:lpstr>
      <vt:lpstr>Barlow</vt:lpstr>
      <vt:lpstr>Montserrat</vt:lpstr>
      <vt:lpstr>나눔스퀘어_ac ExtraBold</vt:lpstr>
      <vt:lpstr>Arial</vt:lpstr>
      <vt:lpstr>Wingdings</vt:lpstr>
      <vt:lpstr>Management Consulting Toolkit by Slidesgo</vt:lpstr>
      <vt:lpstr>기후 데이터를 활용한 모기 발생 예보</vt:lpstr>
      <vt:lpstr>1. 프로젝트 개요</vt:lpstr>
      <vt:lpstr>기후변화와 모기매체질병</vt:lpstr>
      <vt:lpstr>데이터 시각화??</vt:lpstr>
      <vt:lpstr>모기 발생요인, 모기채집방법, 서울 모기예보</vt:lpstr>
      <vt:lpstr>프로젝트 목표</vt:lpstr>
      <vt:lpstr>구성원 및 역할</vt:lpstr>
      <vt:lpstr>2. 프로세싱</vt:lpstr>
      <vt:lpstr>데이터 수집</vt:lpstr>
      <vt:lpstr>데이터 선정(연구모형)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분석</vt:lpstr>
      <vt:lpstr>데이터 분석</vt:lpstr>
      <vt:lpstr>데이터 분석</vt:lpstr>
      <vt:lpstr>데이터 분석 결과</vt:lpstr>
      <vt:lpstr>3. 기대효과</vt:lpstr>
      <vt:lpstr>기대효과</vt:lpstr>
      <vt:lpstr>기대효과</vt:lpstr>
      <vt:lpstr>기대효과</vt:lpstr>
      <vt:lpstr>기대효과</vt:lpstr>
      <vt:lpstr>기대효과</vt:lpstr>
      <vt:lpstr>4. 개발후기 및 느낀점</vt:lpstr>
      <vt:lpstr>개발후기 및 느낀점</vt:lpstr>
      <vt:lpstr>참고문헌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스마트그리드</dc:title>
  <dc:creator>admin</dc:creator>
  <cp:lastModifiedBy>admin</cp:lastModifiedBy>
  <cp:revision>106</cp:revision>
  <dcterms:modified xsi:type="dcterms:W3CDTF">2021-07-16T17:47:45Z</dcterms:modified>
</cp:coreProperties>
</file>